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sldIdLst>
    <p:sldId id="282" r:id="rId2"/>
    <p:sldId id="277" r:id="rId3"/>
    <p:sldId id="278" r:id="rId4"/>
    <p:sldId id="283" r:id="rId5"/>
    <p:sldId id="279" r:id="rId6"/>
    <p:sldId id="280" r:id="rId7"/>
    <p:sldId id="270" r:id="rId8"/>
    <p:sldId id="275" r:id="rId9"/>
    <p:sldId id="281" r:id="rId10"/>
    <p:sldId id="269" r:id="rId11"/>
    <p:sldId id="264" r:id="rId12"/>
    <p:sldId id="265" r:id="rId13"/>
    <p:sldId id="266" r:id="rId14"/>
    <p:sldId id="267" r:id="rId15"/>
    <p:sldId id="285" r:id="rId16"/>
    <p:sldId id="284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0E8F3-224D-4B40-B74F-EC0021A04CC6}" type="datetimeFigureOut">
              <a:rPr lang="tr-TR" smtClean="0"/>
              <a:t>10/03/2016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94557-65A4-4729-BAA4-355CE02900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57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B5C7A-411F-4E8C-9155-95D942091FE7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014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E204622-0419-4518-A751-FAC5ABBC8E90}" type="datetimeFigureOut">
              <a:rPr lang="tr-TR" smtClean="0"/>
              <a:t>10/03/2016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6A343F0-E504-4179-AECD-FCA78D6FF8B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4622-0419-4518-A751-FAC5ABBC8E90}" type="datetimeFigureOut">
              <a:rPr lang="tr-TR" smtClean="0"/>
              <a:t>10/03/2016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43F0-E504-4179-AECD-FCA78D6FF8B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4622-0419-4518-A751-FAC5ABBC8E90}" type="datetimeFigureOut">
              <a:rPr lang="tr-TR" smtClean="0"/>
              <a:t>10/03/2016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43F0-E504-4179-AECD-FCA78D6FF8B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204622-0419-4518-A751-FAC5ABBC8E90}" type="datetimeFigureOut">
              <a:rPr lang="tr-TR" smtClean="0"/>
              <a:t>10/03/2016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A343F0-E504-4179-AECD-FCA78D6FF8B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E204622-0419-4518-A751-FAC5ABBC8E90}" type="datetimeFigureOut">
              <a:rPr lang="tr-TR" smtClean="0"/>
              <a:t>10/03/2016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6A343F0-E504-4179-AECD-FCA78D6FF8B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4622-0419-4518-A751-FAC5ABBC8E90}" type="datetimeFigureOut">
              <a:rPr lang="tr-TR" smtClean="0"/>
              <a:t>10/03/2016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43F0-E504-4179-AECD-FCA78D6FF8B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4622-0419-4518-A751-FAC5ABBC8E90}" type="datetimeFigureOut">
              <a:rPr lang="tr-TR" smtClean="0"/>
              <a:t>10/03/2016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43F0-E504-4179-AECD-FCA78D6FF8B4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204622-0419-4518-A751-FAC5ABBC8E90}" type="datetimeFigureOut">
              <a:rPr lang="tr-TR" smtClean="0"/>
              <a:t>10/03/2016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A343F0-E504-4179-AECD-FCA78D6FF8B4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4622-0419-4518-A751-FAC5ABBC8E90}" type="datetimeFigureOut">
              <a:rPr lang="tr-TR" smtClean="0"/>
              <a:t>10/03/2016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343F0-E504-4179-AECD-FCA78D6FF8B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204622-0419-4518-A751-FAC5ABBC8E90}" type="datetimeFigureOut">
              <a:rPr lang="tr-TR" smtClean="0"/>
              <a:t>10/03/2016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A343F0-E504-4179-AECD-FCA78D6FF8B4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204622-0419-4518-A751-FAC5ABBC8E90}" type="datetimeFigureOut">
              <a:rPr lang="tr-TR" smtClean="0"/>
              <a:t>10/03/2016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A343F0-E504-4179-AECD-FCA78D6FF8B4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E204622-0419-4518-A751-FAC5ABBC8E90}" type="datetimeFigureOut">
              <a:rPr lang="tr-TR" smtClean="0"/>
              <a:t>10/03/2016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6A343F0-E504-4179-AECD-FCA78D6FF8B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7467600" cy="171420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AKADEM</a:t>
            </a:r>
            <a:r>
              <a:rPr lang="tr-TR" sz="5400" dirty="0" smtClean="0"/>
              <a:t>IDE KADIN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27584" y="2492896"/>
            <a:ext cx="7139136" cy="3607296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 algn="ctr">
              <a:buNone/>
            </a:pPr>
            <a:r>
              <a:rPr lang="tr-TR" b="1" dirty="0" smtClean="0"/>
              <a:t>Prof. Ayşe AYATA</a:t>
            </a:r>
          </a:p>
          <a:p>
            <a:pPr marL="365760" lvl="1" indent="0" algn="ctr">
              <a:buNone/>
            </a:pPr>
            <a:endParaRPr lang="tr-TR" dirty="0" smtClean="0"/>
          </a:p>
          <a:p>
            <a:pPr marL="365760" lvl="1" indent="0" algn="ctr">
              <a:buNone/>
            </a:pPr>
            <a:r>
              <a:rPr lang="tr-TR" dirty="0" smtClean="0"/>
              <a:t>Orta Doğu Teknik Üniversitesi</a:t>
            </a:r>
          </a:p>
          <a:p>
            <a:pPr marL="365760" lvl="1" indent="0" algn="ctr">
              <a:buNone/>
            </a:pPr>
            <a:r>
              <a:rPr lang="tr-TR" dirty="0" smtClean="0"/>
              <a:t>Siyaset Bilimi ve Kamu Yönetimi Bölümü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213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00034" y="357166"/>
            <a:ext cx="7424766" cy="6116786"/>
          </a:xfrm>
        </p:spPr>
        <p:txBody>
          <a:bodyPr>
            <a:normAutofit/>
          </a:bodyPr>
          <a:lstStyle/>
          <a:p>
            <a:endParaRPr lang="tr-TR" sz="2000" dirty="0" smtClean="0"/>
          </a:p>
          <a:p>
            <a:pPr lvl="0"/>
            <a:r>
              <a:rPr lang="tr-TR" b="1" dirty="0" smtClean="0"/>
              <a:t>Niceliksel Olarak Azlık</a:t>
            </a:r>
            <a:endParaRPr lang="tr-TR" sz="2000" b="1" dirty="0" smtClean="0"/>
          </a:p>
          <a:p>
            <a:pPr lvl="1"/>
            <a:r>
              <a:rPr lang="tr-TR" sz="2400" dirty="0" smtClean="0"/>
              <a:t>Akademide ve araştırmada kadın sayıları azdır ama bunu sadece azlık olarak görmemek gerekir. </a:t>
            </a:r>
            <a:endParaRPr lang="tr-TR" sz="2000" dirty="0" smtClean="0"/>
          </a:p>
          <a:p>
            <a:pPr lvl="1"/>
            <a:r>
              <a:rPr lang="tr-TR" sz="2400" dirty="0" smtClean="0"/>
              <a:t>Bu azlık araştırma görevlilerinden profesörlere doğru artmaktadır.</a:t>
            </a:r>
          </a:p>
          <a:p>
            <a:pPr lvl="1">
              <a:buNone/>
            </a:pPr>
            <a:endParaRPr lang="tr-TR" sz="2000" dirty="0" smtClean="0"/>
          </a:p>
          <a:p>
            <a:pPr lvl="0"/>
            <a:r>
              <a:rPr lang="tr-TR" b="1" dirty="0" smtClean="0"/>
              <a:t>En önemli farklılık idari pozisyonlarda görülmektedir.</a:t>
            </a:r>
            <a:endParaRPr lang="tr-TR" sz="2000" b="1" dirty="0" smtClean="0"/>
          </a:p>
          <a:p>
            <a:pPr lvl="1"/>
            <a:r>
              <a:rPr lang="tr-TR" sz="2400" dirty="0" smtClean="0"/>
              <a:t>Kaynak</a:t>
            </a:r>
            <a:endParaRPr lang="tr-TR" sz="2000" dirty="0" smtClean="0"/>
          </a:p>
          <a:p>
            <a:pPr lvl="1"/>
            <a:r>
              <a:rPr lang="tr-TR" sz="2400" dirty="0" smtClean="0"/>
              <a:t>Güç kullanımı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/>
              <a:t>Akademi; </a:t>
            </a:r>
            <a:r>
              <a:rPr lang="tr-TR" sz="3600" dirty="0" err="1" smtClean="0"/>
              <a:t>kadin</a:t>
            </a:r>
            <a:r>
              <a:rPr lang="tr-TR" sz="3600" dirty="0" smtClean="0"/>
              <a:t> için önemli </a:t>
            </a:r>
            <a:r>
              <a:rPr lang="tr-TR" sz="3600" dirty="0" err="1" smtClean="0"/>
              <a:t>avantajlari</a:t>
            </a:r>
            <a:r>
              <a:rPr lang="tr-TR" sz="3600" dirty="0" smtClean="0"/>
              <a:t> olan prestijli bir alan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7467600" cy="4973778"/>
          </a:xfrm>
        </p:spPr>
        <p:txBody>
          <a:bodyPr>
            <a:normAutofit fontScale="55000" lnSpcReduction="20000"/>
          </a:bodyPr>
          <a:lstStyle/>
          <a:p>
            <a:r>
              <a:rPr lang="tr-TR" sz="2900" dirty="0" smtClean="0"/>
              <a:t>Esnek çalışma saatleri</a:t>
            </a:r>
          </a:p>
          <a:p>
            <a:r>
              <a:rPr lang="tr-TR" sz="2900" dirty="0" smtClean="0"/>
              <a:t>9 aylık eğitim ve öğretim yılı aile içi toplumsal cinsiyet rolleri ile uyumludur</a:t>
            </a:r>
          </a:p>
          <a:p>
            <a:r>
              <a:rPr lang="tr-TR" sz="2900" dirty="0" smtClean="0"/>
              <a:t>Kadınların cinsiyetçi rol modelleri ile uyumlu alanlara olan yüksek talebi</a:t>
            </a:r>
          </a:p>
          <a:p>
            <a:r>
              <a:rPr lang="tr-TR" sz="2900" dirty="0" smtClean="0"/>
              <a:t>Objektif atamalara ve terfi ye göre düzenlenmiş ve standardize edilmiş Türk Üniversite sistemi kadınların Üniversite’de çalışmasına ve yükselmesine olanak sağlamaktadır.</a:t>
            </a:r>
          </a:p>
          <a:p>
            <a:pPr>
              <a:buNone/>
            </a:pPr>
            <a:endParaRPr lang="tr-TR" sz="2900" b="1" dirty="0" smtClean="0"/>
          </a:p>
          <a:p>
            <a:pPr>
              <a:buNone/>
            </a:pPr>
            <a:r>
              <a:rPr lang="tr-TR" sz="2900" b="1" dirty="0" smtClean="0"/>
              <a:t>Fakat,</a:t>
            </a:r>
          </a:p>
          <a:p>
            <a:pPr>
              <a:buNone/>
            </a:pPr>
            <a:r>
              <a:rPr lang="tr-TR" sz="2900" dirty="0" smtClean="0"/>
              <a:t>Bazı akademik alanlardaki kadın akademisyen sayısı bu kadınları karar sürecine dahil eden güçlü pozisyonlarda yer aldığı anlamına gelmemektedir.  </a:t>
            </a:r>
          </a:p>
          <a:p>
            <a:pPr>
              <a:buNone/>
            </a:pPr>
            <a:endParaRPr lang="tr-TR" sz="2900" dirty="0" smtClean="0"/>
          </a:p>
          <a:p>
            <a:pPr>
              <a:buNone/>
            </a:pPr>
            <a:r>
              <a:rPr lang="tr-TR" sz="2900" b="1" dirty="0" smtClean="0"/>
              <a:t>Hatta, </a:t>
            </a:r>
          </a:p>
          <a:p>
            <a:pPr>
              <a:buNone/>
            </a:pPr>
            <a:r>
              <a:rPr lang="tr-TR" sz="2900" dirty="0" smtClean="0"/>
              <a:t>    Kadınların bazı akademik alanlardaki çokluğu;</a:t>
            </a:r>
          </a:p>
          <a:p>
            <a:pPr lvl="1">
              <a:buFont typeface="Arial" pitchFamily="34" charset="0"/>
              <a:buChar char="•"/>
            </a:pPr>
            <a:r>
              <a:rPr lang="tr-TR" sz="2700" dirty="0" smtClean="0"/>
              <a:t>Belirli akademik alanların değersizleşmesine</a:t>
            </a:r>
          </a:p>
          <a:p>
            <a:pPr lvl="1">
              <a:buFont typeface="Arial" pitchFamily="34" charset="0"/>
              <a:buChar char="•"/>
            </a:pPr>
            <a:r>
              <a:rPr lang="tr-TR" sz="2700" dirty="0" smtClean="0"/>
              <a:t>Azalan gelir</a:t>
            </a:r>
          </a:p>
          <a:p>
            <a:pPr lvl="1">
              <a:buFont typeface="Arial" pitchFamily="34" charset="0"/>
              <a:buChar char="•"/>
            </a:pPr>
            <a:r>
              <a:rPr lang="tr-TR" sz="2700" dirty="0" smtClean="0"/>
              <a:t>Azalan prestije</a:t>
            </a:r>
            <a:endParaRPr lang="tr-TR" sz="2700" dirty="0"/>
          </a:p>
          <a:p>
            <a:pPr marL="365760" lvl="1" indent="0">
              <a:buNone/>
            </a:pPr>
            <a:endParaRPr lang="tr-TR" sz="2700" dirty="0" smtClean="0">
              <a:solidFill>
                <a:srgbClr val="C00000"/>
              </a:solidFill>
            </a:endParaRPr>
          </a:p>
          <a:p>
            <a:pPr lvl="1">
              <a:buNone/>
            </a:pPr>
            <a:r>
              <a:rPr lang="tr-TR" sz="2700" dirty="0" smtClean="0"/>
              <a:t>Neden olmaktadır.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/>
              <a:t>Üniversiteler ve </a:t>
            </a:r>
            <a:r>
              <a:rPr lang="tr-TR" b="1" dirty="0" err="1" smtClean="0"/>
              <a:t>Araştirma</a:t>
            </a:r>
            <a:r>
              <a:rPr lang="tr-TR" b="1" dirty="0" smtClean="0"/>
              <a:t> </a:t>
            </a:r>
            <a:r>
              <a:rPr lang="tr-TR" b="1" dirty="0" err="1" smtClean="0"/>
              <a:t>alanlarinda</a:t>
            </a:r>
            <a:r>
              <a:rPr lang="tr-TR" b="1" dirty="0" smtClean="0"/>
              <a:t> cinsiyet eşitliği problemleri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 lnSpcReduction="10000"/>
          </a:bodyPr>
          <a:lstStyle/>
          <a:p>
            <a:pPr marL="731520" lvl="2" indent="0">
              <a:buNone/>
            </a:pPr>
            <a:endParaRPr lang="tr-TR" sz="1600" b="1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tr-TR" b="1" dirty="0" smtClean="0"/>
              <a:t>Farklılıklar var mı biliyor muyuz?</a:t>
            </a:r>
            <a:endParaRPr lang="tr-TR" b="1" dirty="0"/>
          </a:p>
          <a:p>
            <a:pPr marL="731520" lvl="2" indent="0">
              <a:buNone/>
            </a:pPr>
            <a:endParaRPr lang="tr-TR" sz="1600" dirty="0" smtClean="0"/>
          </a:p>
          <a:p>
            <a:pPr lvl="0"/>
            <a:r>
              <a:rPr lang="tr-TR" sz="1600" dirty="0" smtClean="0"/>
              <a:t>Toplumsal Cinsiyet TÜBİTAK için bile belirli önceliğe sahip değildir. Mesela TÜBİTAK cinsiyete dayalı istatistik tutmaz. </a:t>
            </a:r>
          </a:p>
          <a:p>
            <a:pPr marL="1005840" lvl="3" indent="0">
              <a:buNone/>
            </a:pPr>
            <a:endParaRPr lang="tr-TR" sz="1600" b="1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tr-TR" b="1" dirty="0"/>
              <a:t>Cinsiyet Hiyerarşisi ve Mesleği Koruma</a:t>
            </a:r>
          </a:p>
          <a:p>
            <a:pPr lvl="0">
              <a:buNone/>
            </a:pPr>
            <a:endParaRPr lang="tr-TR" sz="1600" b="1" dirty="0"/>
          </a:p>
          <a:p>
            <a:pPr lvl="1"/>
            <a:r>
              <a:rPr lang="tr-TR" sz="1600" dirty="0"/>
              <a:t>Erkeklerin yoğun olduğu meslekler prestijlidir algısı.</a:t>
            </a:r>
          </a:p>
          <a:p>
            <a:pPr lvl="1"/>
            <a:r>
              <a:rPr lang="tr-TR" sz="1600" dirty="0"/>
              <a:t>Kadınlar çoğaldıkça mesleki prestijin azalması</a:t>
            </a:r>
            <a:r>
              <a:rPr lang="tr-TR" sz="1600" dirty="0" smtClean="0"/>
              <a:t>.</a:t>
            </a:r>
            <a:endParaRPr lang="tr-TR" sz="1600" dirty="0"/>
          </a:p>
          <a:p>
            <a:pPr lvl="1"/>
            <a:r>
              <a:rPr lang="tr-TR" sz="1600" dirty="0" smtClean="0"/>
              <a:t>Bazı mesleklerde kadınlar ‘fıtratından’ olamaz.</a:t>
            </a:r>
          </a:p>
          <a:p>
            <a:pPr marL="365760" lvl="1" indent="0">
              <a:buNone/>
            </a:pPr>
            <a:endParaRPr lang="tr-TR" sz="1600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tr-TR" b="1" dirty="0"/>
              <a:t>Başarı Var mı?</a:t>
            </a:r>
          </a:p>
          <a:p>
            <a:pPr lvl="1"/>
            <a:endParaRPr lang="tr-TR" sz="1600" dirty="0"/>
          </a:p>
          <a:p>
            <a:pPr lvl="1"/>
            <a:r>
              <a:rPr lang="tr-TR" sz="1600" dirty="0"/>
              <a:t>Kör hakemlik, Objektif Standartlaşmış terfi </a:t>
            </a:r>
            <a:r>
              <a:rPr lang="tr-TR" sz="1600" dirty="0" smtClean="0"/>
              <a:t>sistemi</a:t>
            </a:r>
            <a:endParaRPr lang="tr-TR" sz="1600" dirty="0"/>
          </a:p>
          <a:p>
            <a:pPr lvl="1"/>
            <a:r>
              <a:rPr lang="tr-TR" sz="1600" dirty="0"/>
              <a:t>Cumhuriyet Değerleri</a:t>
            </a:r>
          </a:p>
          <a:p>
            <a:pPr lvl="1"/>
            <a:r>
              <a:rPr lang="tr-TR" sz="1600" dirty="0"/>
              <a:t>Uluslararası Teşvikler (AB Fonları)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/>
              <a:t>Toplumsal cinsiyet körlüğü = toplumsal cinsiyet </a:t>
            </a:r>
            <a:r>
              <a:rPr lang="tr-TR" sz="3200" b="1" dirty="0" err="1" smtClean="0"/>
              <a:t>duyarsizliği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Kadınların dezavantajlarının dikkate alınmaması.</a:t>
            </a:r>
          </a:p>
          <a:p>
            <a:r>
              <a:rPr lang="tr-TR" dirty="0" smtClean="0"/>
              <a:t>Telafi ve pozitif ayrımcılık mekanizmalarının sınırlı olması.</a:t>
            </a:r>
          </a:p>
          <a:p>
            <a:r>
              <a:rPr lang="tr-TR" dirty="0" smtClean="0"/>
              <a:t>Aile ve iş yaşamı dengesi, doğum izni ve çocuk bakımı gibi konuların geçici görülmesi ve özel bir düzenleme yapma gereğinin duyulmaması. </a:t>
            </a:r>
          </a:p>
          <a:p>
            <a:r>
              <a:rPr lang="tr-TR" dirty="0" smtClean="0"/>
              <a:t>Bazı alanlardaki kadın araştırmacı eksiğinin kadınlara karşı önyargılı tutumdan değil kadınların yönelim/ilgi eksikliği olarak görülmesi.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357166"/>
            <a:ext cx="7353328" cy="560406"/>
          </a:xfrm>
        </p:spPr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5473844"/>
          </a:xfrm>
        </p:spPr>
        <p:txBody>
          <a:bodyPr>
            <a:normAutofit fontScale="85000" lnSpcReduction="10000"/>
          </a:bodyPr>
          <a:lstStyle/>
          <a:p>
            <a:r>
              <a:rPr lang="tr-TR" dirty="0"/>
              <a:t>Akademi ve bilimsel araştırma sürecindeki toplumsal cinsiyet figürleri Avrupa ile benzerlikler </a:t>
            </a:r>
            <a:r>
              <a:rPr lang="tr-TR" dirty="0" smtClean="0"/>
              <a:t>taşımaktadır.</a:t>
            </a:r>
          </a:p>
          <a:p>
            <a:r>
              <a:rPr lang="tr-TR" dirty="0"/>
              <a:t>Bu görece ilerleyiş sonuç itibari ile toplumsal cinsiyet konusunda bir hassasiyeti garantilememektedir. Hatta, bazı koşullarda varolan problemlerin gözardı edilmesine yol açmaktadır.</a:t>
            </a:r>
            <a:r>
              <a:rPr lang="en-GB" dirty="0"/>
              <a:t> </a:t>
            </a:r>
            <a:endParaRPr lang="tr-TR" dirty="0"/>
          </a:p>
          <a:p>
            <a:r>
              <a:rPr lang="tr-TR" dirty="0"/>
              <a:t>Eşitsizlikler yokmuş gibi davranılmakta bu da toplumsal cinsiyet eşitliği konusunda ilerlemeyi zorlaştırmaktadır.</a:t>
            </a:r>
          </a:p>
          <a:p>
            <a:r>
              <a:rPr lang="tr-TR" dirty="0"/>
              <a:t>Cinsiyetçi bilimsel ayrım mesleki gelir ve prestijle doğrudan ilişkilidir.</a:t>
            </a:r>
          </a:p>
          <a:p>
            <a:r>
              <a:rPr lang="tr-TR" dirty="0" smtClean="0"/>
              <a:t>Erkeklik ve kadınlığın toplumsal inşası akademik alanlara yansımakta olup bazı akademik çalışma alanları kadına özgü kılınmaktadır.</a:t>
            </a:r>
          </a:p>
          <a:p>
            <a:r>
              <a:rPr lang="tr-TR" dirty="0" smtClean="0"/>
              <a:t>Akademideki Toplumsal Cinsiyet problemleri sadece eşitlikçi olmayan bir bilimsel topluluğun açığa çıkmasına değil, aynı zamanda araştırmanın niteliğini de olumsuz etkilemektedir.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 YAPMAK LAZIM?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Eşitsizliğe</a:t>
            </a:r>
            <a:r>
              <a:rPr lang="en-US" dirty="0" smtClean="0"/>
              <a:t> </a:t>
            </a:r>
            <a:r>
              <a:rPr lang="en-US" dirty="0" err="1" smtClean="0"/>
              <a:t>kör</a:t>
            </a:r>
            <a:r>
              <a:rPr lang="en-US" dirty="0" smtClean="0"/>
              <a:t> </a:t>
            </a:r>
            <a:r>
              <a:rPr lang="en-US" dirty="0" err="1" smtClean="0"/>
              <a:t>kalmamak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bilmek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istatistik</a:t>
            </a:r>
            <a:r>
              <a:rPr lang="en-US" dirty="0" smtClean="0"/>
              <a:t> </a:t>
            </a:r>
            <a:r>
              <a:rPr lang="en-US" dirty="0" err="1" smtClean="0"/>
              <a:t>toplamak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Kadınların</a:t>
            </a:r>
            <a:r>
              <a:rPr lang="en-US" dirty="0" smtClean="0"/>
              <a:t> </a:t>
            </a:r>
            <a:r>
              <a:rPr lang="en-US" dirty="0" err="1" smtClean="0"/>
              <a:t>bilimsel</a:t>
            </a:r>
            <a:r>
              <a:rPr lang="en-US" dirty="0" smtClean="0"/>
              <a:t> </a:t>
            </a:r>
            <a:r>
              <a:rPr lang="en-US" dirty="0" err="1" smtClean="0"/>
              <a:t>yaşama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araştırmaya</a:t>
            </a:r>
            <a:r>
              <a:rPr lang="en-US" dirty="0" smtClean="0"/>
              <a:t> </a:t>
            </a:r>
            <a:r>
              <a:rPr lang="en-US" dirty="0" err="1" smtClean="0"/>
              <a:t>özgün</a:t>
            </a:r>
            <a:r>
              <a:rPr lang="en-US" dirty="0" smtClean="0"/>
              <a:t> </a:t>
            </a:r>
            <a:r>
              <a:rPr lang="en-US" dirty="0" err="1" smtClean="0"/>
              <a:t>katkısının</a:t>
            </a:r>
            <a:r>
              <a:rPr lang="en-US" dirty="0" smtClean="0"/>
              <a:t> </a:t>
            </a:r>
            <a:r>
              <a:rPr lang="en-US" dirty="0" err="1" smtClean="0"/>
              <a:t>önemine</a:t>
            </a:r>
            <a:r>
              <a:rPr lang="en-US" dirty="0" smtClean="0"/>
              <a:t> </a:t>
            </a:r>
            <a:r>
              <a:rPr lang="en-US" dirty="0" err="1" smtClean="0"/>
              <a:t>inanmak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Kurumsal</a:t>
            </a:r>
            <a:r>
              <a:rPr lang="en-US" dirty="0" smtClean="0"/>
              <a:t> </a:t>
            </a:r>
            <a:r>
              <a:rPr lang="en-US" dirty="0" err="1" smtClean="0"/>
              <a:t>destek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endParaRPr lang="en-US" dirty="0" smtClean="0"/>
          </a:p>
          <a:p>
            <a:pPr lvl="1"/>
            <a:r>
              <a:rPr lang="en-US" dirty="0" err="1" smtClean="0"/>
              <a:t>Eşitlikçi</a:t>
            </a:r>
            <a:r>
              <a:rPr lang="en-US" dirty="0" smtClean="0"/>
              <a:t> </a:t>
            </a:r>
            <a:r>
              <a:rPr lang="en-US" dirty="0" err="1" smtClean="0"/>
              <a:t>söylem</a:t>
            </a:r>
            <a:r>
              <a:rPr lang="en-US" dirty="0" smtClean="0"/>
              <a:t> </a:t>
            </a:r>
            <a:r>
              <a:rPr lang="en-US" dirty="0" err="1" smtClean="0"/>
              <a:t>kullanmak</a:t>
            </a:r>
            <a:endParaRPr lang="en-US" dirty="0" smtClean="0"/>
          </a:p>
          <a:p>
            <a:pPr lvl="1"/>
            <a:r>
              <a:rPr lang="en-US" dirty="0" err="1" smtClean="0"/>
              <a:t>Eşitlikçi</a:t>
            </a:r>
            <a:r>
              <a:rPr lang="en-US" dirty="0" smtClean="0"/>
              <a:t> </a:t>
            </a:r>
            <a:r>
              <a:rPr lang="en-US" dirty="0" err="1" smtClean="0"/>
              <a:t>politikalar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strateji</a:t>
            </a:r>
            <a:r>
              <a:rPr lang="en-US" dirty="0" smtClean="0"/>
              <a:t> </a:t>
            </a:r>
            <a:r>
              <a:rPr lang="en-US" dirty="0" err="1" smtClean="0"/>
              <a:t>oluşturmak</a:t>
            </a:r>
            <a:endParaRPr lang="en-US" dirty="0" smtClean="0"/>
          </a:p>
          <a:p>
            <a:pPr lvl="1"/>
            <a:r>
              <a:rPr lang="en-US" dirty="0" err="1" smtClean="0"/>
              <a:t>Cinsel</a:t>
            </a:r>
            <a:r>
              <a:rPr lang="en-US" dirty="0" smtClean="0"/>
              <a:t> </a:t>
            </a:r>
            <a:r>
              <a:rPr lang="en-US" dirty="0" err="1" smtClean="0"/>
              <a:t>taciz</a:t>
            </a:r>
            <a:r>
              <a:rPr lang="en-US" dirty="0" smtClean="0"/>
              <a:t> </a:t>
            </a:r>
            <a:r>
              <a:rPr lang="en-US" dirty="0" err="1" smtClean="0"/>
              <a:t>v.b.nin</a:t>
            </a:r>
            <a:r>
              <a:rPr lang="en-US" dirty="0" smtClean="0"/>
              <a:t> </a:t>
            </a:r>
            <a:r>
              <a:rPr lang="en-US" dirty="0" err="1" smtClean="0"/>
              <a:t>önlenmesine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tedbir</a:t>
            </a:r>
            <a:r>
              <a:rPr lang="en-US" dirty="0" smtClean="0"/>
              <a:t> </a:t>
            </a:r>
            <a:r>
              <a:rPr lang="en-US" dirty="0" err="1" smtClean="0"/>
              <a:t>almak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896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467600" cy="1143000"/>
          </a:xfrm>
        </p:spPr>
        <p:txBody>
          <a:bodyPr/>
          <a:lstStyle/>
          <a:p>
            <a:pPr algn="ctr"/>
            <a:r>
              <a:rPr lang="tr-TR" sz="4400" dirty="0" smtClean="0"/>
              <a:t>Teşekkürler</a:t>
            </a:r>
            <a:r>
              <a:rPr lang="tr-T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397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/>
          </a:bodyPr>
          <a:lstStyle/>
          <a:p>
            <a:r>
              <a:rPr lang="tr-TR" dirty="0" smtClean="0"/>
              <a:t>		</a:t>
            </a:r>
            <a:endParaRPr lang="tr-T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57200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Dünyanın 20. Büyük </a:t>
            </a:r>
            <a:r>
              <a:rPr lang="tr-TR" sz="3600" dirty="0"/>
              <a:t>E</a:t>
            </a:r>
            <a:r>
              <a:rPr lang="tr-TR" sz="3600" dirty="0" smtClean="0"/>
              <a:t>konomisi</a:t>
            </a:r>
          </a:p>
          <a:p>
            <a:pPr marL="0" indent="0">
              <a:buNone/>
            </a:pPr>
            <a:endParaRPr lang="tr-TR" sz="3600" dirty="0" smtClean="0"/>
          </a:p>
          <a:p>
            <a:r>
              <a:rPr lang="tr-TR" sz="3600" dirty="0" smtClean="0"/>
              <a:t>Genç Nüfus</a:t>
            </a:r>
          </a:p>
          <a:p>
            <a:endParaRPr lang="tr-TR" sz="3600" dirty="0"/>
          </a:p>
          <a:p>
            <a:r>
              <a:rPr lang="tr-TR" sz="3600" dirty="0" smtClean="0"/>
              <a:t>İş Gücüne </a:t>
            </a:r>
            <a:r>
              <a:rPr lang="tr-TR" sz="3600" dirty="0"/>
              <a:t>D</a:t>
            </a:r>
            <a:r>
              <a:rPr lang="tr-TR" sz="3600" dirty="0" smtClean="0"/>
              <a:t>üşük </a:t>
            </a:r>
            <a:r>
              <a:rPr lang="tr-TR" sz="3600" dirty="0"/>
              <a:t>K</a:t>
            </a:r>
            <a:r>
              <a:rPr lang="tr-TR" sz="3600" dirty="0" smtClean="0"/>
              <a:t>atılım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71472" y="548680"/>
            <a:ext cx="7467600" cy="5616624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Kadınların iş gücüne katılımı çok düşük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Okuma-yazma bilmeme oranı %10</a:t>
            </a:r>
          </a:p>
          <a:p>
            <a:endParaRPr lang="tr-TR" dirty="0" smtClean="0"/>
          </a:p>
          <a:p>
            <a:r>
              <a:rPr lang="tr-TR" dirty="0" smtClean="0"/>
              <a:t>Kadın sadece % 25 oranında temel eğitimi tamamlayabiliyor;</a:t>
            </a:r>
          </a:p>
          <a:p>
            <a:endParaRPr lang="tr-TR" dirty="0" smtClean="0"/>
          </a:p>
          <a:p>
            <a:r>
              <a:rPr lang="tr-TR" dirty="0" smtClean="0"/>
              <a:t>Kadınların sadece %10’u üniversite mezunu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FAKAT; </a:t>
            </a:r>
            <a:endParaRPr lang="tr-TR" dirty="0"/>
          </a:p>
          <a:p>
            <a:r>
              <a:rPr lang="tr-TR" dirty="0" smtClean="0"/>
              <a:t>Üniversite mezunu kadınların %68’i iş gücüne katılıyor.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71472" y="857232"/>
            <a:ext cx="7467600" cy="51640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Türkiye’de Cumhuriyetin kuruluşundan beri kadınların meslek yaşamına katıldığı görülüyor.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Kadınlar, Doktor, Hakim, Avukat gibi mesleklerde Avrupa’dan daha önce etkin oldular. </a:t>
            </a:r>
          </a:p>
          <a:p>
            <a:endParaRPr lang="tr-TR" dirty="0"/>
          </a:p>
          <a:p>
            <a:r>
              <a:rPr lang="tr-TR" dirty="0" smtClean="0"/>
              <a:t>Halen, Cinsiyete göre meslek dağılımı bakımından Türkiye’nin Avrupa ülkeleri ile bazı benzer noktaları bulunmaktadır:</a:t>
            </a:r>
          </a:p>
          <a:p>
            <a:pPr marL="0" indent="0">
              <a:buNone/>
            </a:pPr>
            <a:endParaRPr lang="tr-TR" dirty="0" smtClean="0"/>
          </a:p>
          <a:p>
            <a:pPr lvl="8"/>
            <a:r>
              <a:rPr lang="tr-TR" sz="2000" u="sng" dirty="0" smtClean="0"/>
              <a:t>Fen, Teknoloji, Mühendislik ve Matematik </a:t>
            </a:r>
            <a:r>
              <a:rPr lang="tr-TR" sz="2000" dirty="0" smtClean="0"/>
              <a:t>alanlarında eksik katılım</a:t>
            </a:r>
          </a:p>
          <a:p>
            <a:pPr lvl="8"/>
            <a:endParaRPr lang="en-US" sz="2000" dirty="0" smtClean="0"/>
          </a:p>
          <a:p>
            <a:pPr lvl="8"/>
            <a:r>
              <a:rPr lang="tr-TR" sz="2000" u="sng" dirty="0" smtClean="0"/>
              <a:t>Sanat ve Edebiyat </a:t>
            </a:r>
            <a:r>
              <a:rPr lang="tr-TR" sz="2000" dirty="0" smtClean="0"/>
              <a:t>alanlarında ise yüksek katılım oranları 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0672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1632798"/>
          </a:xfrm>
        </p:spPr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27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Üniversite Mezunu </a:t>
            </a:r>
            <a:r>
              <a:rPr lang="tr-TR" sz="27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Kadinlar iş gücüne neden </a:t>
            </a:r>
            <a:r>
              <a:rPr lang="tr-TR" sz="27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daha fazla katiliyor?</a:t>
            </a:r>
            <a:endParaRPr lang="tr-TR" sz="27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28596" y="1928802"/>
            <a:ext cx="7467600" cy="3829064"/>
          </a:xfrm>
        </p:spPr>
        <p:txBody>
          <a:bodyPr>
            <a:normAutofit/>
          </a:bodyPr>
          <a:lstStyle/>
          <a:p>
            <a:r>
              <a:rPr lang="tr-TR" dirty="0" smtClean="0"/>
              <a:t>Prestijli ve görece yüksek gelirli işlerde çalışan eğitimli kadınlar çalışma hayatına katılıma teşvik edilmektedir.</a:t>
            </a:r>
          </a:p>
          <a:p>
            <a:r>
              <a:rPr lang="tr-TR" dirty="0" smtClean="0"/>
              <a:t>Cumhuriyet’in temel şiarlarından bir tanesi kamusal alanda cinsiyet eşitliğini eğitim yolu ile gerçekleştirmektir.</a:t>
            </a:r>
          </a:p>
          <a:p>
            <a:r>
              <a:rPr lang="tr-TR" dirty="0"/>
              <a:t>Devlet tarihsel olarak kadınların farklı meslek gruplarına yönelmelerini teşvik </a:t>
            </a:r>
            <a:r>
              <a:rPr lang="tr-TR" dirty="0" smtClean="0"/>
              <a:t>etmiştir.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Rakamlarla akademide </a:t>
            </a:r>
            <a:r>
              <a:rPr lang="tr-TR" sz="3600" dirty="0" err="1" smtClean="0"/>
              <a:t>kadin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99176" cy="3960440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1</a:t>
            </a:r>
            <a:r>
              <a:rPr lang="tr-TR" sz="3200" dirty="0" smtClean="0"/>
              <a:t>90</a:t>
            </a:r>
            <a:r>
              <a:rPr lang="en-US" sz="3200" dirty="0" smtClean="0"/>
              <a:t> </a:t>
            </a:r>
            <a:r>
              <a:rPr lang="tr-TR" sz="3200" dirty="0" err="1" smtClean="0"/>
              <a:t>Ü</a:t>
            </a:r>
            <a:r>
              <a:rPr lang="en-US" sz="3200" dirty="0" err="1" smtClean="0"/>
              <a:t>niver</a:t>
            </a:r>
            <a:r>
              <a:rPr lang="tr-TR" sz="3200" dirty="0" smtClean="0"/>
              <a:t>site</a:t>
            </a:r>
            <a:r>
              <a:rPr lang="en-US" sz="3200" dirty="0" smtClean="0"/>
              <a:t> (1</a:t>
            </a:r>
            <a:r>
              <a:rPr lang="tr-TR" sz="3200" dirty="0" smtClean="0"/>
              <a:t>1</a:t>
            </a:r>
            <a:r>
              <a:rPr lang="en-US" sz="3200" dirty="0" smtClean="0"/>
              <a:t>4 </a:t>
            </a:r>
            <a:r>
              <a:rPr lang="tr-TR" sz="3200" dirty="0" smtClean="0"/>
              <a:t>Devlet</a:t>
            </a:r>
            <a:r>
              <a:rPr lang="en-US" sz="3200" dirty="0" smtClean="0"/>
              <a:t>, </a:t>
            </a:r>
            <a:r>
              <a:rPr lang="tr-TR" sz="3200" dirty="0" smtClean="0"/>
              <a:t>76</a:t>
            </a:r>
            <a:r>
              <a:rPr lang="en-US" sz="3200" dirty="0" smtClean="0"/>
              <a:t> </a:t>
            </a:r>
            <a:r>
              <a:rPr lang="tr-TR" sz="3200" dirty="0" smtClean="0"/>
              <a:t>özel</a:t>
            </a:r>
            <a:r>
              <a:rPr lang="en-US" sz="3200" dirty="0" smtClean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14 </a:t>
            </a:r>
            <a:r>
              <a:rPr lang="tr-TR" sz="3200" dirty="0" smtClean="0"/>
              <a:t>Kadın Rektör </a:t>
            </a:r>
            <a:r>
              <a:rPr lang="en-US" sz="3200" dirty="0" smtClean="0"/>
              <a:t>(%7)</a:t>
            </a:r>
            <a:endParaRPr lang="tr-TR" sz="3200" dirty="0" smtClean="0"/>
          </a:p>
          <a:p>
            <a:pPr marL="342900" indent="-342900" algn="just">
              <a:buNone/>
            </a:pPr>
            <a:endParaRPr lang="en-US" sz="32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3200" dirty="0" smtClean="0"/>
              <a:t>Devlet Üniversitelerinde </a:t>
            </a:r>
            <a:r>
              <a:rPr lang="en-US" sz="3200" dirty="0" smtClean="0"/>
              <a:t>6 </a:t>
            </a:r>
            <a:endParaRPr lang="tr-TR" sz="32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3200" dirty="0" smtClean="0"/>
              <a:t>Özel Üniversitelerde ise </a:t>
            </a:r>
            <a:r>
              <a:rPr lang="en-US" sz="3200" dirty="0" smtClean="0"/>
              <a:t> 8</a:t>
            </a:r>
            <a:endParaRPr lang="tr-TR" sz="32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yök numbers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001156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üniv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251520" y="1052736"/>
            <a:ext cx="8318729" cy="5226967"/>
          </a:xfrm>
        </p:spPr>
      </p:pic>
      <p:sp>
        <p:nvSpPr>
          <p:cNvPr id="2" name="TextBox 1"/>
          <p:cNvSpPr txBox="1"/>
          <p:nvPr/>
        </p:nvSpPr>
        <p:spPr>
          <a:xfrm>
            <a:off x="899592" y="40466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chemeClr val="accent1">
                    <a:lumMod val="50000"/>
                  </a:schemeClr>
                </a:solidFill>
              </a:rPr>
              <a:t>YENİ KURULAN ÜNİVERSİTELER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Fakültelerdeki </a:t>
            </a:r>
            <a:r>
              <a:rPr lang="tr-TR" dirty="0" err="1" smtClean="0"/>
              <a:t>kadin</a:t>
            </a:r>
            <a:r>
              <a:rPr lang="tr-TR" dirty="0" smtClean="0"/>
              <a:t> ve erkek akademisyen </a:t>
            </a:r>
            <a:r>
              <a:rPr lang="tr-TR" dirty="0" err="1" smtClean="0"/>
              <a:t>oranlari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Fakülteler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Kadın (%)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Erkek(%)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İktisadi ve İdari Bilimler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Fen-Edebiyat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59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Hukuk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58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Eğitim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58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Tıp ve Sağlık Bilimleri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Edebiyat ve İnsani Bilimler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Müzik ve sahne Sanatları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57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Spor Bilimleri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Fen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Açıköğretim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52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200</TotalTime>
  <Words>649</Words>
  <Application>Microsoft Office PowerPoint</Application>
  <PresentationFormat>Ekran Gösterisi (4:3)</PresentationFormat>
  <Paragraphs>144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Schoolbook</vt:lpstr>
      <vt:lpstr>Wingdings</vt:lpstr>
      <vt:lpstr>Wingdings 2</vt:lpstr>
      <vt:lpstr>Cumba</vt:lpstr>
      <vt:lpstr>AKADEMIDE KADIN</vt:lpstr>
      <vt:lpstr>  </vt:lpstr>
      <vt:lpstr>PowerPoint Sunusu</vt:lpstr>
      <vt:lpstr>PowerPoint Sunusu</vt:lpstr>
      <vt:lpstr> Üniversite Mezunu Kadinlar iş gücüne neden daha fazla katiliyor?</vt:lpstr>
      <vt:lpstr>Rakamlarla akademide kadin</vt:lpstr>
      <vt:lpstr>PowerPoint Sunusu</vt:lpstr>
      <vt:lpstr>PowerPoint Sunusu</vt:lpstr>
      <vt:lpstr>Fakültelerdeki kadin ve erkek akademisyen oranlari</vt:lpstr>
      <vt:lpstr>PowerPoint Sunusu</vt:lpstr>
      <vt:lpstr>Akademi; kadin için önemli avantajlari olan prestijli bir alan</vt:lpstr>
      <vt:lpstr>Üniversiteler ve Araştirma alanlarinda cinsiyet eşitliği problemleri</vt:lpstr>
      <vt:lpstr>Toplumsal cinsiyet körlüğü = toplumsal cinsiyet duyarsizliği</vt:lpstr>
      <vt:lpstr>Sonuç</vt:lpstr>
      <vt:lpstr>NE YAPMAK LAZIM?</vt:lpstr>
      <vt:lpstr>Teşekkürler!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kora</dc:creator>
  <cp:lastModifiedBy>Safak</cp:lastModifiedBy>
  <cp:revision>36</cp:revision>
  <dcterms:created xsi:type="dcterms:W3CDTF">2016-03-08T12:25:56Z</dcterms:created>
  <dcterms:modified xsi:type="dcterms:W3CDTF">2016-03-10T07:10:27Z</dcterms:modified>
</cp:coreProperties>
</file>